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3" r:id="rId4"/>
    <p:sldId id="259" r:id="rId5"/>
    <p:sldId id="286" r:id="rId6"/>
    <p:sldId id="292" r:id="rId7"/>
    <p:sldId id="288" r:id="rId8"/>
    <p:sldId id="291" r:id="rId9"/>
    <p:sldId id="268" r:id="rId10"/>
    <p:sldId id="284" r:id="rId11"/>
    <p:sldId id="287" r:id="rId12"/>
    <p:sldId id="273" r:id="rId13"/>
    <p:sldId id="270" r:id="rId14"/>
    <p:sldId id="294" r:id="rId15"/>
    <p:sldId id="279" r:id="rId16"/>
    <p:sldId id="289" r:id="rId17"/>
    <p:sldId id="267" r:id="rId18"/>
    <p:sldId id="269" r:id="rId19"/>
    <p:sldId id="29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80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94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02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6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34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67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2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61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62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8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5449F-6603-40AA-945F-E69B1BAE3DC9}" type="datetimeFigureOut">
              <a:rPr lang="fr-FR" smtClean="0"/>
              <a:t>03/06/2013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44148-4DCA-4361-9CD5-A4FF95BF5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4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3968" y="836713"/>
            <a:ext cx="4536504" cy="2763738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La </a:t>
            </a:r>
            <a:r>
              <a:rPr lang="fr-FR" b="1" dirty="0"/>
              <a:t>S</a:t>
            </a:r>
            <a:r>
              <a:rPr lang="fr-FR" b="1" dirty="0" smtClean="0"/>
              <a:t>ociété d’Horticulture</a:t>
            </a:r>
            <a:br>
              <a:rPr lang="fr-FR" b="1" dirty="0" smtClean="0"/>
            </a:br>
            <a:r>
              <a:rPr lang="fr-FR" b="1" dirty="0" smtClean="0"/>
              <a:t>de Saint Germain- </a:t>
            </a:r>
            <a:br>
              <a:rPr lang="fr-FR" b="1" dirty="0" smtClean="0"/>
            </a:br>
            <a:r>
              <a:rPr lang="fr-FR" b="1" dirty="0" smtClean="0"/>
              <a:t>en-Laye</a:t>
            </a:r>
            <a:br>
              <a:rPr lang="fr-FR" b="1" dirty="0" smtClean="0"/>
            </a:br>
            <a:r>
              <a:rPr lang="fr-FR" b="1" dirty="0" smtClean="0"/>
              <a:t>1851-1870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27984" y="4365104"/>
            <a:ext cx="4320480" cy="2232248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Nadine Vivier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La Science par en bas</a:t>
            </a:r>
          </a:p>
          <a:p>
            <a:r>
              <a:rPr lang="fr-FR" dirty="0" smtClean="0"/>
              <a:t>Université du Maine, </a:t>
            </a:r>
            <a:r>
              <a:rPr lang="fr-FR" dirty="0"/>
              <a:t>Colloque  Juin 2013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4686046" cy="62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Les membres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57966"/>
              </p:ext>
            </p:extLst>
          </p:nvPr>
        </p:nvGraphicFramePr>
        <p:xfrm>
          <a:off x="107503" y="1628798"/>
          <a:ext cx="5112568" cy="5381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1948"/>
                <a:gridCol w="1162960"/>
                <a:gridCol w="997660"/>
              </a:tblGrid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Profession des membres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1854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1868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Propriétaires/</a:t>
                      </a:r>
                      <a:r>
                        <a:rPr lang="fr-FR" sz="2000" dirty="0" err="1" smtClean="0">
                          <a:effectLst/>
                        </a:rPr>
                        <a:t>Landowners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45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38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5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Professionnels de l’horticulture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28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151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Dont/</a:t>
                      </a:r>
                      <a:r>
                        <a:rPr lang="fr-FR" sz="2000" dirty="0" err="1" smtClean="0">
                          <a:effectLst/>
                        </a:rPr>
                        <a:t>including</a:t>
                      </a:r>
                      <a:r>
                        <a:rPr lang="fr-FR" sz="2000" dirty="0">
                          <a:effectLst/>
                        </a:rPr>
                        <a:t> : </a:t>
                      </a:r>
                      <a:r>
                        <a:rPr lang="fr-FR" sz="2000" dirty="0" smtClean="0">
                          <a:effectLst/>
                        </a:rPr>
                        <a:t>Jardiniers </a:t>
                      </a:r>
                      <a:r>
                        <a:rPr lang="fr-FR" sz="2000" dirty="0" err="1" smtClean="0">
                          <a:effectLst/>
                        </a:rPr>
                        <a:t>Gardeners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15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98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           </a:t>
                      </a:r>
                      <a:r>
                        <a:rPr lang="fr-FR" sz="2000" dirty="0" smtClean="0">
                          <a:effectLst/>
                        </a:rPr>
                        <a:t>Pépiniéristes/nursery </a:t>
                      </a:r>
                      <a:r>
                        <a:rPr lang="fr-FR" sz="2000" dirty="0" err="1" smtClean="0">
                          <a:effectLst/>
                        </a:rPr>
                        <a:t>growers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3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10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            </a:t>
                      </a:r>
                      <a:r>
                        <a:rPr lang="fr-FR" sz="2000" dirty="0" smtClean="0">
                          <a:effectLst/>
                        </a:rPr>
                        <a:t>Horticulteurs </a:t>
                      </a:r>
                      <a:r>
                        <a:rPr lang="fr-FR" sz="2000" dirty="0" err="1" smtClean="0">
                          <a:effectLst/>
                        </a:rPr>
                        <a:t>horticulturists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7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13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Dames patronnesses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 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52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5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Autres secteurs </a:t>
                      </a:r>
                      <a:r>
                        <a:rPr lang="fr-FR" sz="2000" dirty="0" smtClean="0">
                          <a:effectLst/>
                        </a:rPr>
                        <a:t>/</a:t>
                      </a:r>
                      <a:r>
                        <a:rPr lang="fr-FR" sz="2000" dirty="0" err="1" smtClean="0">
                          <a:effectLst/>
                        </a:rPr>
                        <a:t>others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effectLst/>
                        </a:rPr>
                        <a:t>11</a:t>
                      </a:r>
                      <a:endParaRPr lang="fr-FR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11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68" y="0"/>
            <a:ext cx="3888432" cy="6741368"/>
          </a:xfrm>
          <a:effectLst>
            <a:glow rad="127000">
              <a:schemeClr val="accent1"/>
            </a:glow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424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fr-FR" dirty="0" smtClean="0"/>
              <a:t>L’expérimentation par les acteurs</a:t>
            </a:r>
            <a:br>
              <a:rPr lang="fr-FR" dirty="0" smtClean="0"/>
            </a:b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xperimentation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actors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Expériences spontanées /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pontaneous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experiences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/>
              <a:t>Tests de produits distribués en séance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Testing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products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given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monthly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meeting</a:t>
            </a:r>
          </a:p>
          <a:p>
            <a:r>
              <a:rPr lang="fr-FR" dirty="0" smtClean="0"/>
              <a:t>Visite d’exploitation/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Survey of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park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garden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the society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Acquisition de connaissances et expérimentation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5135551" cy="2488522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3660276" cy="5306284"/>
          </a:xfrm>
        </p:spPr>
      </p:pic>
      <p:sp>
        <p:nvSpPr>
          <p:cNvPr id="3" name="ZoneTexte 2"/>
          <p:cNvSpPr txBox="1"/>
          <p:nvPr/>
        </p:nvSpPr>
        <p:spPr>
          <a:xfrm flipH="1">
            <a:off x="611560" y="1645550"/>
            <a:ext cx="3919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</a:rPr>
              <a:t>Learning and </a:t>
            </a:r>
            <a:r>
              <a:rPr lang="fr-FR" sz="2800" dirty="0" err="1" smtClean="0">
                <a:solidFill>
                  <a:schemeClr val="accent1">
                    <a:lumMod val="75000"/>
                  </a:schemeClr>
                </a:solidFill>
              </a:rPr>
              <a:t>experimentation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Tentative d’adaptation de légumes 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nouveaux</a:t>
            </a:r>
            <a:b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3200" b="1" dirty="0" err="1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fr-FR" sz="3200" b="1" dirty="0" err="1" smtClean="0">
                <a:solidFill>
                  <a:schemeClr val="accent3">
                    <a:lumMod val="75000"/>
                  </a:schemeClr>
                </a:solidFill>
              </a:rPr>
              <a:t>ttempts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to </a:t>
            </a:r>
            <a:r>
              <a:rPr lang="fr-FR" sz="3200" b="1" dirty="0" err="1" smtClean="0">
                <a:solidFill>
                  <a:schemeClr val="accent3">
                    <a:lumMod val="75000"/>
                  </a:schemeClr>
                </a:solidFill>
              </a:rPr>
              <a:t>adapt</a:t>
            </a: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</a:rPr>
              <a:t> new </a:t>
            </a:r>
            <a:r>
              <a:rPr lang="fr-FR" sz="3200" b="1" dirty="0" err="1" smtClean="0">
                <a:solidFill>
                  <a:schemeClr val="accent3">
                    <a:lumMod val="75000"/>
                  </a:schemeClr>
                </a:solidFill>
              </a:rPr>
              <a:t>vegetables</a:t>
            </a:r>
            <a:endParaRPr lang="fr-FR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9" y="1600200"/>
            <a:ext cx="3397122" cy="4525963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Igname de </a:t>
            </a:r>
            <a:r>
              <a:rPr lang="fr-FR" dirty="0" smtClean="0"/>
              <a:t>Chine/Yam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623731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Cornichon </a:t>
            </a:r>
            <a:r>
              <a:rPr lang="fr-FR" dirty="0" smtClean="0"/>
              <a:t>grimpant</a:t>
            </a:r>
            <a:r>
              <a:rPr lang="fr-FR" dirty="0" smtClean="0"/>
              <a:t>/ </a:t>
            </a:r>
            <a:r>
              <a:rPr lang="fr-FR" dirty="0" err="1" smtClean="0"/>
              <a:t>climbing</a:t>
            </a:r>
            <a:r>
              <a:rPr lang="fr-FR" dirty="0" smtClean="0"/>
              <a:t> </a:t>
            </a:r>
            <a:r>
              <a:rPr lang="fr-FR" dirty="0" err="1" smtClean="0"/>
              <a:t>gherkin</a:t>
            </a:r>
            <a:endParaRPr lang="fr-FR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572000" cy="36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fr-FR" dirty="0" smtClean="0"/>
              <a:t>L’expérimentation par les acteurs</a:t>
            </a:r>
            <a:br>
              <a:rPr lang="fr-FR" dirty="0" smtClean="0"/>
            </a:b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xperimentation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actors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Expériences spontanées /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pontaneous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experiences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/>
              <a:t>Tests de produits distribués en séance</a:t>
            </a:r>
          </a:p>
          <a:p>
            <a:pPr marL="0" indent="0">
              <a:buNone/>
            </a:pP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Testing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products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given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monthly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meeting</a:t>
            </a:r>
          </a:p>
          <a:p>
            <a:r>
              <a:rPr lang="fr-FR" dirty="0" smtClean="0"/>
              <a:t>Visite d’exploitation/</a:t>
            </a:r>
            <a:r>
              <a:rPr lang="fr-FR" dirty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Survey of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park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garden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the society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65" y="1059199"/>
            <a:ext cx="4731498" cy="567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9199"/>
            <a:ext cx="3416424" cy="578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640763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Ananas et Reine-Claude de Chambourcy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De la recherche locale à l’échange national, voire international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dirty="0">
                <a:solidFill>
                  <a:schemeClr val="accent1">
                    <a:lumMod val="75000"/>
                  </a:schemeClr>
                </a:solidFill>
              </a:rPr>
              <a:t>L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ocal </a:t>
            </a:r>
            <a:r>
              <a:rPr lang="fr-FR" sz="4000" b="1" dirty="0" err="1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r-FR" sz="4000" b="1" dirty="0" smtClean="0">
                <a:solidFill>
                  <a:schemeClr val="accent1">
                    <a:lumMod val="75000"/>
                  </a:schemeClr>
                </a:solidFill>
              </a:rPr>
              <a:t> and international exchange</a:t>
            </a:r>
            <a:endParaRPr lang="fr-F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Recherche locale mais échanges entre sociétés savantes (carte )/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improvements and adaptations to local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conditions; exchanges with similar societies all through France  (map</a:t>
            </a:r>
            <a:r>
              <a:rPr lang="en-US" dirty="0" smtClean="0"/>
              <a:t>)</a:t>
            </a:r>
          </a:p>
          <a:p>
            <a:r>
              <a:rPr lang="fr-FR" dirty="0" smtClean="0"/>
              <a:t>Les expositions horticoles/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horticultural exhibitions: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stimulating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research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and marketing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E</a:t>
            </a:r>
            <a:r>
              <a:rPr lang="fr-FR" b="1" dirty="0" smtClean="0">
                <a:solidFill>
                  <a:srgbClr val="00B050"/>
                </a:solidFill>
              </a:rPr>
              <a:t>xpositions horticoles/ Exhibitions</a:t>
            </a:r>
            <a:r>
              <a:rPr lang="fr-FR" b="1" dirty="0" smtClean="0">
                <a:solidFill>
                  <a:srgbClr val="00B050"/>
                </a:solidFill>
              </a:rPr>
              <a:t/>
            </a:r>
            <a:br>
              <a:rPr lang="fr-FR" b="1" dirty="0" smtClean="0">
                <a:solidFill>
                  <a:srgbClr val="00B050"/>
                </a:solidFill>
              </a:rPr>
            </a:br>
            <a:r>
              <a:rPr lang="fr-FR" sz="4000" b="1" dirty="0" smtClean="0">
                <a:solidFill>
                  <a:srgbClr val="00B050"/>
                </a:solidFill>
              </a:rPr>
              <a:t>émulation et diffusion des connaissances</a:t>
            </a:r>
            <a:endParaRPr lang="fr-FR" sz="40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68759"/>
            <a:ext cx="4040188" cy="64807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Exposition horticole, Paris 1855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2" y="2378628"/>
            <a:ext cx="4507704" cy="40027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268761"/>
            <a:ext cx="4041775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/>
              <a:t>Exposition horticole de Mulhouse 1855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7"/>
            <a:ext cx="3448304" cy="4499235"/>
          </a:xfrm>
        </p:spPr>
      </p:pic>
    </p:spTree>
    <p:extLst>
      <p:ext uri="{BB962C8B-B14F-4D97-AF65-F5344CB8AC3E}">
        <p14:creationId xmlns:p14="http://schemas.microsoft.com/office/powerpoint/2010/main" val="8098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Exposition universelle de 1867 à Paris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700" dirty="0" smtClean="0"/>
              <a:t>dessin de </a:t>
            </a:r>
            <a:r>
              <a:rPr lang="fr-FR" sz="2700" i="1" dirty="0" smtClean="0"/>
              <a:t>L’Illustration</a:t>
            </a:r>
            <a:endParaRPr lang="fr-FR" sz="2700" i="1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9318"/>
            <a:ext cx="4038600" cy="3467727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314" y="2132856"/>
            <a:ext cx="4572914" cy="3456384"/>
          </a:xfrm>
        </p:spPr>
      </p:pic>
    </p:spTree>
    <p:extLst>
      <p:ext uri="{BB962C8B-B14F-4D97-AF65-F5344CB8AC3E}">
        <p14:creationId xmlns:p14="http://schemas.microsoft.com/office/powerpoint/2010/main" val="23690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0" y="260649"/>
            <a:ext cx="8023179" cy="2938590"/>
          </a:xfrm>
        </p:spPr>
      </p:pic>
      <p:sp>
        <p:nvSpPr>
          <p:cNvPr id="9" name="ZoneTexte 8"/>
          <p:cNvSpPr txBox="1"/>
          <p:nvPr/>
        </p:nvSpPr>
        <p:spPr>
          <a:xfrm>
            <a:off x="3635896" y="26144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Conclusion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99592" y="3789040"/>
            <a:ext cx="756084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years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1851-70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Democratisation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 of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, attention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paid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every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kind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of production</a:t>
            </a:r>
          </a:p>
          <a:p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Mutual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exchange of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knowledge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: top –down and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botton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-up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endParaRPr lang="fr-FR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Representativeness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of Saint Germain case?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Certainly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most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of the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societies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agree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on 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these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,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here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nonetheless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members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remain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amateurs and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considered</a:t>
            </a:r>
            <a:r>
              <a:rPr lang="fr-FR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1">
                    <a:lumMod val="75000"/>
                  </a:schemeClr>
                </a:solidFill>
              </a:rPr>
              <a:t>professionnals</a:t>
            </a:r>
            <a:endParaRPr lang="fr-F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1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fr-FR" sz="3200" dirty="0" smtClean="0"/>
              <a:t>Un c</a:t>
            </a:r>
            <a:r>
              <a:rPr lang="fr-FR" sz="3200" dirty="0" smtClean="0"/>
              <a:t>ontexte favorable à l’horticulture</a:t>
            </a:r>
            <a:br>
              <a:rPr lang="fr-FR" sz="3200" dirty="0" smtClean="0"/>
            </a:br>
            <a:r>
              <a:rPr lang="fr-FR" sz="3200" dirty="0" smtClean="0"/>
              <a:t>Winterhalter: </a:t>
            </a:r>
            <a:r>
              <a:rPr lang="fr-FR" sz="3200" i="1" dirty="0" smtClean="0"/>
              <a:t>l’Impératrice Eugénie et ses dames</a:t>
            </a:r>
            <a:endParaRPr lang="fr-FR" sz="3200" i="1" dirty="0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6" y="1268760"/>
            <a:ext cx="7495638" cy="5184576"/>
          </a:xfrm>
        </p:spPr>
      </p:pic>
    </p:spTree>
    <p:extLst>
      <p:ext uri="{BB962C8B-B14F-4D97-AF65-F5344CB8AC3E}">
        <p14:creationId xmlns:p14="http://schemas.microsoft.com/office/powerpoint/2010/main" val="28426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 favorable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Enthousiasm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for horticulture</a:t>
            </a:r>
          </a:p>
          <a:p>
            <a:r>
              <a:rPr lang="fr-FR" sz="2600" dirty="0" smtClean="0"/>
              <a:t>Sociétés, comices: ridiculisés. Une vaine diffusion des élites vers les masses</a:t>
            </a:r>
            <a:r>
              <a:rPr lang="fr-FR" dirty="0" smtClean="0"/>
              <a:t>.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Agricultural and horticultural shows have been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disparaged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They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were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considered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fruitless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diffusion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elites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to the mob</a:t>
            </a:r>
          </a:p>
          <a:p>
            <a:r>
              <a:rPr lang="fr-FR" sz="2600" dirty="0" smtClean="0"/>
              <a:t>Le cas de Saint Germain: une ancienne ville royale qui possède une grande variété de parcs et jardins.</a:t>
            </a:r>
            <a:r>
              <a:rPr lang="fr-FR" dirty="0" smtClean="0"/>
              <a:t>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Case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study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: Saint Germain, a former royal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town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lots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varied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parks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gardens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44614" y="-424333"/>
            <a:ext cx="6184664" cy="798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FF0000"/>
                </a:solidFill>
              </a:rPr>
              <a:t>Saint Germain = la variété des parcs et jardins 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br>
              <a:rPr lang="fr-FR" sz="3200" dirty="0" smtClean="0">
                <a:solidFill>
                  <a:srgbClr val="FF000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</a:rPr>
              <a:t>  </a:t>
            </a:r>
            <a:r>
              <a:rPr lang="fr-FR" sz="3200" b="1" dirty="0" smtClean="0">
                <a:solidFill>
                  <a:srgbClr val="FF0000"/>
                </a:solidFill>
              </a:rPr>
              <a:t>Plan par masses de cultures 1805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fr-FR" dirty="0" smtClean="0"/>
              <a:t>La Société, l’inflexion de son projet</a:t>
            </a:r>
            <a:br>
              <a:rPr lang="fr-FR" dirty="0" smtClean="0"/>
            </a:br>
            <a:r>
              <a:rPr lang="fr-FR" b="1" dirty="0" smtClean="0"/>
              <a:t>De la science par en haut à la science par en bas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A. Création de la société d’horticulture 1851</a:t>
            </a:r>
          </a:p>
          <a:p>
            <a:endParaRPr lang="fr-FR" dirty="0"/>
          </a:p>
          <a:p>
            <a:r>
              <a:rPr lang="fr-FR" dirty="0" smtClean="0"/>
              <a:t>Continuité de la sociabilité du XVIIIe siècle</a:t>
            </a:r>
          </a:p>
          <a:p>
            <a:r>
              <a:rPr lang="fr-FR" dirty="0" smtClean="0"/>
              <a:t>Publication d’un </a:t>
            </a:r>
            <a:r>
              <a:rPr lang="fr-FR" i="1" dirty="0" smtClean="0"/>
              <a:t>Bulletin</a:t>
            </a:r>
            <a:r>
              <a:rPr lang="fr-FR" dirty="0" smtClean="0"/>
              <a:t> destiné à « répandre les découvertes des horticulteurs les plus distingués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5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fr-FR" dirty="0"/>
              <a:t>I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. The  Society of Horticulture, 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 change in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Science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above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 Science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below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032" y="2644751"/>
            <a:ext cx="8229600" cy="34172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Creation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the Horticultural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Society,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1851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Continuity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eighteenth-century sociability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from 1854: Publication of a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Bulletin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"spreading the findings of the most distinguished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horticulturists“:   a top-down notion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fr-FR" dirty="0" smtClean="0"/>
              <a:t>La Société, l’inflexion de son projet</a:t>
            </a:r>
            <a:br>
              <a:rPr lang="fr-FR" dirty="0" smtClean="0"/>
            </a:br>
            <a:r>
              <a:rPr lang="fr-FR" dirty="0" smtClean="0"/>
              <a:t>De la science par en haut</a:t>
            </a:r>
            <a:br>
              <a:rPr lang="fr-FR" dirty="0" smtClean="0"/>
            </a:br>
            <a:r>
              <a:rPr lang="fr-FR" dirty="0" smtClean="0"/>
              <a:t> à la science par en bas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fr-FR" b="1" dirty="0" smtClean="0"/>
              <a:t>B. l’évolution au cours du Second Empire</a:t>
            </a:r>
          </a:p>
          <a:p>
            <a:r>
              <a:rPr lang="fr-FR" dirty="0" smtClean="0"/>
              <a:t>Un élargissement de la base des adhérents</a:t>
            </a:r>
          </a:p>
          <a:p>
            <a:r>
              <a:rPr lang="fr-FR" dirty="0" smtClean="0"/>
              <a:t>Un élargissement des centres d’intérêt </a:t>
            </a:r>
          </a:p>
          <a:p>
            <a:r>
              <a:rPr lang="fr-FR" dirty="0" smtClean="0"/>
              <a:t>De nouvelles missions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4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 The  Society of Horticulture, 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a change in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aims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Science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above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into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 Science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below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evelopments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during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the Second Empire</a:t>
            </a:r>
          </a:p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Broadening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membership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base</a:t>
            </a:r>
          </a:p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Enlarging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interests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exotic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plants, new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varieties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flowers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, fruits and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vegetables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Developing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new missions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0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Les membres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36889140"/>
              </p:ext>
            </p:extLst>
          </p:nvPr>
        </p:nvGraphicFramePr>
        <p:xfrm>
          <a:off x="107504" y="1628798"/>
          <a:ext cx="5832647" cy="446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6790"/>
                <a:gridCol w="1001238"/>
                <a:gridCol w="872129"/>
                <a:gridCol w="1001238"/>
                <a:gridCol w="871252"/>
              </a:tblGrid>
              <a:tr h="42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Membres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1854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1854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1868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1868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  <a:tr h="4286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Saint Germain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90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63,8%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143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47,0%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  <a:tr h="1014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Communes </a:t>
                      </a:r>
                      <a:r>
                        <a:rPr lang="fr-FR" sz="2000" dirty="0" smtClean="0">
                          <a:effectLst/>
                        </a:rPr>
                        <a:t>limitrophes</a:t>
                      </a:r>
                      <a:endParaRPr lang="fr-FR" sz="2000" dirty="0">
                        <a:effectLst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37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26,2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93</a:t>
                      </a:r>
                      <a:endParaRPr lang="fr-FR" sz="2000" dirty="0">
                        <a:effectLst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b="1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effectLst/>
                        </a:rPr>
                        <a:t>30,5</a:t>
                      </a:r>
                      <a:endParaRPr lang="fr-FR" sz="2000" b="1" dirty="0">
                        <a:effectLst/>
                      </a:endParaRPr>
                    </a:p>
                  </a:txBody>
                  <a:tcPr marL="65678" marR="65678" marT="0" marB="0"/>
                </a:tc>
              </a:tr>
              <a:tr h="79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Chatou, Croissy, Rueil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4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2,8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30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9,8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Paris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7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4,9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13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4,2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Ile de France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3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2,1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25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8,2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  <a:tr h="644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Total </a:t>
                      </a:r>
                      <a:endParaRPr lang="fr-F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141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100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304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effectLst/>
                        </a:rPr>
                        <a:t>100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78" marR="65678" marT="0" marB="0"/>
                </a:tc>
              </a:tr>
            </a:tbl>
          </a:graphicData>
        </a:graphic>
      </p:graphicFrame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2956836"/>
              </p:ext>
            </p:extLst>
          </p:nvPr>
        </p:nvGraphicFramePr>
        <p:xfrm>
          <a:off x="6228184" y="2060849"/>
          <a:ext cx="2736304" cy="3528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3192"/>
                <a:gridCol w="635040"/>
                <a:gridCol w="648072"/>
              </a:tblGrid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1854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1868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Le Pecq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12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3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Marly,  Port-Marly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8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15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Louveciennes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Bougival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8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Le Vésinet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-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20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Fourqueux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Chambourcy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7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0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Poissy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3</a:t>
                      </a:r>
                      <a:endParaRPr lang="fr-F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7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012160" y="1278052"/>
            <a:ext cx="313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Quelques Communes limitrophes/ </a:t>
            </a:r>
            <a:r>
              <a:rPr lang="fr-FR" dirty="0" err="1" smtClean="0"/>
              <a:t>neighbouring</a:t>
            </a:r>
            <a:r>
              <a:rPr lang="fr-FR" dirty="0" smtClean="0"/>
              <a:t> </a:t>
            </a:r>
            <a:r>
              <a:rPr lang="fr-FR" dirty="0" err="1" smtClean="0"/>
              <a:t>municipalities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439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567</Words>
  <Application>Microsoft Office PowerPoint</Application>
  <PresentationFormat>Affichage à l'écran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La Société d’Horticulture de Saint Germain-  en-Laye 1851-1870 </vt:lpstr>
      <vt:lpstr>Un contexte favorable à l’horticulture Winterhalter: l’Impératrice Eugénie et ses dames</vt:lpstr>
      <vt:lpstr>Context </vt:lpstr>
      <vt:lpstr>Saint Germain = la variété des parcs et jardins     Plan par masses de cultures 1805</vt:lpstr>
      <vt:lpstr>La Société, l’inflexion de son projet De la science par en haut à la science par en bas</vt:lpstr>
      <vt:lpstr>I. The  Society of Horticulture,  a change in its aims From Science from above into  Science from below</vt:lpstr>
      <vt:lpstr>La Société, l’inflexion de son projet De la science par en haut  à la science par en bas</vt:lpstr>
      <vt:lpstr>I. The  Society of Horticulture,  a change in its aims From Science from above into  Science from below</vt:lpstr>
      <vt:lpstr>Les membres</vt:lpstr>
      <vt:lpstr>Les membres</vt:lpstr>
      <vt:lpstr>L’expérimentation par les acteurs Experimentation by actors</vt:lpstr>
      <vt:lpstr>Acquisition de connaissances et expérimentation</vt:lpstr>
      <vt:lpstr>Tentative d’adaptation de légumes nouveaux Attempts to adapt new vegetables</vt:lpstr>
      <vt:lpstr>L’expérimentation par les acteurs Experimentation by actors</vt:lpstr>
      <vt:lpstr>Ananas et Reine-Claude de Chambourcy</vt:lpstr>
      <vt:lpstr>De la recherche locale à l’échange national, voire international Local research and international exchange</vt:lpstr>
      <vt:lpstr>Expositions horticoles/ Exhibitions émulation et diffusion des connaissances</vt:lpstr>
      <vt:lpstr>Exposition universelle de 1867 à Paris dessin de L’Illustration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Société d’Horticulture de Saint Germain  en Laye</dc:title>
  <dc:creator>Nadine</dc:creator>
  <cp:lastModifiedBy>Nadine</cp:lastModifiedBy>
  <cp:revision>65</cp:revision>
  <dcterms:created xsi:type="dcterms:W3CDTF">2013-03-28T18:35:36Z</dcterms:created>
  <dcterms:modified xsi:type="dcterms:W3CDTF">2013-06-03T21:30:58Z</dcterms:modified>
</cp:coreProperties>
</file>